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2" r:id="rId3"/>
    <p:sldId id="291" r:id="rId4"/>
    <p:sldId id="324" r:id="rId5"/>
    <p:sldId id="259" r:id="rId6"/>
    <p:sldId id="337" r:id="rId7"/>
    <p:sldId id="341" r:id="rId8"/>
    <p:sldId id="338" r:id="rId9"/>
    <p:sldId id="316" r:id="rId10"/>
    <p:sldId id="340" r:id="rId11"/>
    <p:sldId id="308" r:id="rId12"/>
    <p:sldId id="318" r:id="rId13"/>
    <p:sldId id="334" r:id="rId14"/>
    <p:sldId id="339" r:id="rId15"/>
    <p:sldId id="325" r:id="rId16"/>
  </p:sldIdLst>
  <p:sldSz cx="9144000" cy="5143500" type="screen16x9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96C"/>
    <a:srgbClr val="007BC2"/>
    <a:srgbClr val="005686"/>
    <a:srgbClr val="70166A"/>
    <a:srgbClr val="E37416"/>
    <a:srgbClr val="F0A466"/>
    <a:srgbClr val="E9F6FD"/>
    <a:srgbClr val="D5E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4678" autoAdjust="0"/>
  </p:normalViewPr>
  <p:slideViewPr>
    <p:cSldViewPr>
      <p:cViewPr varScale="1">
        <p:scale>
          <a:sx n="95" d="100"/>
          <a:sy n="95" d="100"/>
        </p:scale>
        <p:origin x="-582" y="-84"/>
      </p:cViewPr>
      <p:guideLst>
        <p:guide orient="horz" pos="1552"/>
        <p:guide pos="1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4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F36736-AD9C-45DB-A3AD-67B2323B5A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5373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52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5F9A4B0-3D80-4DEA-B810-560D181688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5821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23FA2-3397-41C3-9E83-394D33EF992C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26" TargetMode="External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0" y="1220788"/>
            <a:ext cx="9144000" cy="2430462"/>
          </a:xfrm>
          <a:prstGeom prst="rect">
            <a:avLst/>
          </a:prstGeom>
          <a:gradFill rotWithShape="0">
            <a:gsLst>
              <a:gs pos="0">
                <a:srgbClr val="71C4F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/>
              <a:t> </a:t>
            </a:r>
            <a:endParaRPr lang="ru-RU" altLang="ru-RU"/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1222375"/>
            <a:ext cx="9144000" cy="2646363"/>
          </a:xfrm>
          <a:prstGeom prst="rect">
            <a:avLst/>
          </a:prstGeom>
          <a:pattFill prst="ltDnDiag">
            <a:fgClr>
              <a:srgbClr val="71C4F0">
                <a:alpha val="45097"/>
              </a:srgbClr>
            </a:fgClr>
            <a:bgClr>
              <a:schemeClr val="bg1">
                <a:alpha val="45097"/>
              </a:schemeClr>
            </a:bgClr>
          </a:patt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/>
              <a:t> </a:t>
            </a:r>
            <a:endParaRPr lang="ru-RU" altLang="ru-RU"/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1112838"/>
            <a:ext cx="9144000" cy="109537"/>
          </a:xfrm>
          <a:prstGeom prst="rect">
            <a:avLst/>
          </a:prstGeom>
          <a:solidFill>
            <a:srgbClr val="244E93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0" y="3867150"/>
            <a:ext cx="9144000" cy="107950"/>
          </a:xfrm>
          <a:prstGeom prst="rect">
            <a:avLst/>
          </a:prstGeom>
          <a:solidFill>
            <a:srgbClr val="244E93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8" name="Line 12"/>
          <p:cNvSpPr>
            <a:spLocks noChangeShapeType="1"/>
          </p:cNvSpPr>
          <p:nvPr userDrawn="1"/>
        </p:nvSpPr>
        <p:spPr bwMode="auto">
          <a:xfrm flipV="1">
            <a:off x="755650" y="1816100"/>
            <a:ext cx="75612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9" name="Picture 25" descr="GEARS4"/>
          <p:cNvPicPr>
            <a:picLocks noChangeAspect="1" noChangeArrowheads="1" noCrop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195263"/>
            <a:ext cx="1017587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7" descr="rabot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895600"/>
            <a:ext cx="1800225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4" descr="06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gray">
          <a:xfrm>
            <a:off x="827088" y="3975100"/>
            <a:ext cx="1081087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755651" y="1924050"/>
            <a:ext cx="7667625" cy="809625"/>
          </a:xfrm>
        </p:spPr>
        <p:txBody>
          <a:bodyPr/>
          <a:lstStyle>
            <a:lvl1pPr>
              <a:defRPr b="1">
                <a:solidFill>
                  <a:srgbClr val="E37416"/>
                </a:solidFill>
                <a:latin typeface="Arial Narrow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3376" name="Rectangle 1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619250" y="2895600"/>
            <a:ext cx="6121400" cy="809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latin typeface="Tahoma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79388" y="4624388"/>
            <a:ext cx="2133600" cy="357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0754"/>
            <a:ext cx="2057400" cy="428386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0754"/>
            <a:ext cx="6019800" cy="428386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uchportal.ru/load/26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6"/>
          <p:cNvSpPr>
            <a:spLocks noChangeArrowheads="1"/>
          </p:cNvSpPr>
          <p:nvPr/>
        </p:nvSpPr>
        <p:spPr bwMode="auto">
          <a:xfrm flipH="1">
            <a:off x="2087563" y="4840288"/>
            <a:ext cx="6948487" cy="269875"/>
          </a:xfrm>
          <a:prstGeom prst="rect">
            <a:avLst/>
          </a:prstGeom>
          <a:solidFill>
            <a:srgbClr val="007BC2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1027" name="Line 48"/>
          <p:cNvSpPr>
            <a:spLocks noChangeShapeType="1"/>
          </p:cNvSpPr>
          <p:nvPr/>
        </p:nvSpPr>
        <p:spPr bwMode="auto">
          <a:xfrm rot="5400000" flipH="1">
            <a:off x="1773237" y="4975226"/>
            <a:ext cx="269875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" name="Rectangle 57"/>
          <p:cNvSpPr>
            <a:spLocks noChangeArrowheads="1"/>
          </p:cNvSpPr>
          <p:nvPr/>
        </p:nvSpPr>
        <p:spPr bwMode="auto">
          <a:xfrm flipH="1">
            <a:off x="2051050" y="4840288"/>
            <a:ext cx="71438" cy="269875"/>
          </a:xfrm>
          <a:prstGeom prst="rect">
            <a:avLst/>
          </a:prstGeom>
          <a:solidFill>
            <a:srgbClr val="E37416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1029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1115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Презентация</a:t>
            </a:r>
          </a:p>
        </p:txBody>
      </p:sp>
      <p:sp>
        <p:nvSpPr>
          <p:cNvPr id="1030" name="Rectangle 55"/>
          <p:cNvSpPr>
            <a:spLocks noChangeArrowheads="1"/>
          </p:cNvSpPr>
          <p:nvPr/>
        </p:nvSpPr>
        <p:spPr bwMode="auto">
          <a:xfrm>
            <a:off x="1588" y="141288"/>
            <a:ext cx="9142412" cy="53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1031" name="Line 129"/>
          <p:cNvSpPr>
            <a:spLocks noChangeShapeType="1"/>
          </p:cNvSpPr>
          <p:nvPr/>
        </p:nvSpPr>
        <p:spPr bwMode="auto">
          <a:xfrm rot="5400000" flipH="1">
            <a:off x="-26988" y="4975226"/>
            <a:ext cx="269875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2" name="Rectangle 54"/>
          <p:cNvSpPr>
            <a:spLocks noChangeArrowheads="1"/>
          </p:cNvSpPr>
          <p:nvPr/>
        </p:nvSpPr>
        <p:spPr bwMode="auto">
          <a:xfrm>
            <a:off x="107950" y="230188"/>
            <a:ext cx="8567738" cy="73025"/>
          </a:xfrm>
          <a:prstGeom prst="rect">
            <a:avLst/>
          </a:prstGeom>
          <a:solidFill>
            <a:srgbClr val="007BC2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1033" name="Line 131"/>
          <p:cNvSpPr>
            <a:spLocks noChangeShapeType="1"/>
          </p:cNvSpPr>
          <p:nvPr/>
        </p:nvSpPr>
        <p:spPr bwMode="auto">
          <a:xfrm flipH="1">
            <a:off x="107950" y="195263"/>
            <a:ext cx="86407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34" name="Picture 132" descr="rabot">
            <a:hlinkClick r:id="rId1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9388" y="0"/>
            <a:ext cx="122555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47863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</p:sldLayoutIdLst>
  <p:transition spd="med">
    <p:checker dir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44E9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44E9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44E9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44E9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7" descr="http://skazylesa.ru/wp-content/uploads/2018/01/hvfh-phot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763"/>
            <a:ext cx="1785937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357290" y="1214428"/>
            <a:ext cx="6858048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«Формирование финансовой</a:t>
            </a:r>
          </a:p>
          <a:p>
            <a:pPr algn="ctr" eaLnBrk="1" hangingPunct="1"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грамотности у детей старшего</a:t>
            </a:r>
          </a:p>
          <a:p>
            <a:pPr algn="ctr" eaLnBrk="1" hangingPunct="1"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дошкольного возраста </a:t>
            </a:r>
          </a:p>
          <a:p>
            <a:pPr algn="ctr" eaLnBrk="1" hangingPunct="1">
              <a:defRPr/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через сюжетно- ролевую игру»</a:t>
            </a:r>
          </a:p>
          <a:p>
            <a:pPr algn="ctr" eaLnBrk="1" hangingPunct="1">
              <a:defRPr/>
            </a:pP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2953589" y="4011613"/>
            <a:ext cx="58840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Баймухаметова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Земфира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Тимербаевна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4084638"/>
            <a:ext cx="812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:\Паспорт гр.2 за 2022г\vci4l8KQBei2U7CW-xXO_m7fN_QIsyfNkrlTEcvWg5xMSkb7nliw6N8iZLYotxcsDx1EKojPuPZ-xYG-s1rq-2I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7259" b="30122"/>
          <a:stretch>
            <a:fillRect/>
          </a:stretch>
        </p:blipFill>
        <p:spPr bwMode="auto">
          <a:xfrm>
            <a:off x="5286380" y="785800"/>
            <a:ext cx="3214710" cy="3286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71802" y="428610"/>
            <a:ext cx="22860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южетно-ролевая игра является первой ступенью театрализованной деятельности дошкольников. С детьми проводятся игры-инсценировки по литературным произведениям.</a:t>
            </a:r>
            <a:endParaRPr lang="ru-RU" dirty="0"/>
          </a:p>
        </p:txBody>
      </p:sp>
      <p:pic>
        <p:nvPicPr>
          <p:cNvPr id="7" name="Picture 5" descr="L:\СРИ\IMG_20221026_104630.jpg"/>
          <p:cNvPicPr>
            <a:picLocks noChangeAspect="1" noChangeArrowheads="1"/>
          </p:cNvPicPr>
          <p:nvPr/>
        </p:nvPicPr>
        <p:blipFill>
          <a:blip r:embed="rId3" cstate="print"/>
          <a:srcRect l="14855" t="18055" r="1589"/>
          <a:stretch>
            <a:fillRect/>
          </a:stretch>
        </p:blipFill>
        <p:spPr bwMode="auto">
          <a:xfrm>
            <a:off x="142844" y="1214428"/>
            <a:ext cx="2928958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 bwMode="auto">
          <a:xfrm>
            <a:off x="179388" y="830263"/>
            <a:ext cx="4897437" cy="17510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ru-RU" altLang="ru-RU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Театрализованные мини-постановки имеют особое значение для социализации и развития дошкольника.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ru-RU" altLang="ru-RU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Эта форма может успешно использоваться для закрепления пройденных понятий: работать и зарабатывать деньги, желания и потребности, расходовать и экономить, копить, сберегать и занимать в долг и пр. 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1468438" y="296863"/>
            <a:ext cx="5788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Театрализованные мини-постановки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51363" y="3429000"/>
            <a:ext cx="4538662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детей в театрализованных постановках</a:t>
            </a:r>
          </a:p>
          <a:p>
            <a:pPr>
              <a:defRPr/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осуществлять образование и развитие </a:t>
            </a:r>
          </a:p>
          <a:p>
            <a:pPr>
              <a:defRPr/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направлениям: социально-</a:t>
            </a:r>
          </a:p>
          <a:p>
            <a:pPr>
              <a:defRPr/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коммуникативное, познавательное, речевое, </a:t>
            </a:r>
          </a:p>
          <a:p>
            <a:pPr>
              <a:defRPr/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и физическое.</a:t>
            </a:r>
          </a:p>
        </p:txBody>
      </p:sp>
      <p:sp>
        <p:nvSpPr>
          <p:cNvPr id="11270" name="TextBox 2"/>
          <p:cNvSpPr txBox="1">
            <a:spLocks noChangeArrowheads="1"/>
          </p:cNvSpPr>
          <p:nvPr/>
        </p:nvSpPr>
        <p:spPr bwMode="auto">
          <a:xfrm>
            <a:off x="5357818" y="3152775"/>
            <a:ext cx="38315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Сюжетно-ролевая игра«День рождения»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L:\СРИ\20221026_112716.jpg"/>
          <p:cNvPicPr>
            <a:picLocks noChangeAspect="1" noChangeArrowheads="1"/>
          </p:cNvPicPr>
          <p:nvPr/>
        </p:nvPicPr>
        <p:blipFill>
          <a:blip r:embed="rId3" cstate="print"/>
          <a:srcRect l="8333" t="11111" r="16667" b="4166"/>
          <a:stretch>
            <a:fillRect/>
          </a:stretch>
        </p:blipFill>
        <p:spPr bwMode="auto">
          <a:xfrm>
            <a:off x="5072066" y="785800"/>
            <a:ext cx="3857652" cy="2428892"/>
          </a:xfrm>
          <a:prstGeom prst="rect">
            <a:avLst/>
          </a:prstGeom>
          <a:noFill/>
        </p:spPr>
      </p:pic>
      <p:pic>
        <p:nvPicPr>
          <p:cNvPr id="1026" name="Picture 2" descr="L:\Паспорт гр.2 за 2022г\СРИ Магазин\prL28VzApG0YJCM1w_o61eOg_zMd1qxE3AUMt7f0MGHYxyAdRDiFH7rgMYuHE5slSGP59KvKzVEG_IckI_r6hf8i.jpg"/>
          <p:cNvPicPr>
            <a:picLocks noChangeAspect="1" noChangeArrowheads="1"/>
          </p:cNvPicPr>
          <p:nvPr/>
        </p:nvPicPr>
        <p:blipFill>
          <a:blip r:embed="rId4" cstate="print"/>
          <a:srcRect l="2243" t="20833" r="24045" b="19444"/>
          <a:stretch>
            <a:fillRect/>
          </a:stretch>
        </p:blipFill>
        <p:spPr bwMode="auto">
          <a:xfrm>
            <a:off x="285720" y="2571750"/>
            <a:ext cx="428628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2339975" y="268288"/>
            <a:ext cx="4994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Игровые образовательные ситуации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596900"/>
            <a:ext cx="4532313" cy="4556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Эта технология лучше других методов учит решать возникающие проблемы с учетом конкретных условий и фактической финансовой информации.</a:t>
            </a:r>
          </a:p>
          <a:p>
            <a:pPr>
              <a:defRPr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Развитие дошкольника предполагает организацию включения его в череду разнообразных, меняющихся ситуаций, которые позволяют узнавать что-то новое о людях, семье, обществе, мире экономики и финансов.</a:t>
            </a:r>
          </a:p>
          <a:p>
            <a:pPr>
              <a:defRPr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Ребенок учится предвидеть последствия собственного поведения, анализировать причины того или иного развития событий. </a:t>
            </a:r>
          </a:p>
          <a:p>
            <a:pPr>
              <a:defRPr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Усложняясь, такие ситуации, как правило, позволяют активизировать у ребенка познавательный интерес, а также сформировать определенный опыт.</a:t>
            </a:r>
          </a:p>
          <a:p>
            <a:pPr>
              <a:defRPr/>
            </a:pPr>
            <a:endParaRPr lang="ru-RU" alt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2475" y="596900"/>
            <a:ext cx="553243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kern="0" dirty="0">
                <a:solidFill>
                  <a:srgbClr val="1A39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(обучение на примере разбора конкретной ситуации) 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3074" name="Picture 2" descr="L:\IMG_20221115_165310.jpg"/>
          <p:cNvPicPr>
            <a:picLocks noChangeAspect="1" noChangeArrowheads="1"/>
          </p:cNvPicPr>
          <p:nvPr/>
        </p:nvPicPr>
        <p:blipFill>
          <a:blip r:embed="rId2" cstate="print"/>
          <a:srcRect l="25926" t="11111" r="9259" b="9722"/>
          <a:stretch>
            <a:fillRect/>
          </a:stretch>
        </p:blipFill>
        <p:spPr bwMode="auto">
          <a:xfrm>
            <a:off x="5229965" y="927728"/>
            <a:ext cx="3312368" cy="41767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10"/>
            <a:ext cx="7872410" cy="1357322"/>
          </a:xfrm>
        </p:spPr>
        <p:txBody>
          <a:bodyPr/>
          <a:lstStyle/>
          <a:p>
            <a:r>
              <a:rPr lang="ru-RU" sz="1600" dirty="0" smtClean="0"/>
              <a:t>Для вовлечения родителей и детей в совместную исследовательскую деятельность, в области финансов, наряду с традиционными тематическими папками, родители сделали </a:t>
            </a:r>
            <a:r>
              <a:rPr lang="ru-RU" sz="1600" dirty="0" err="1" smtClean="0"/>
              <a:t>лэпбук</a:t>
            </a:r>
            <a:r>
              <a:rPr lang="ru-RU" sz="1600" dirty="0" smtClean="0"/>
              <a:t>, банкомат, папки в которой была информация об истории возникновения денег, их формах и видах, а также организовали коллекцию монет.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3075" name="Picture 3" descr="L:\СРИ\IMG_20221026_104720.jpg"/>
          <p:cNvPicPr>
            <a:picLocks noChangeAspect="1" noChangeArrowheads="1"/>
          </p:cNvPicPr>
          <p:nvPr/>
        </p:nvPicPr>
        <p:blipFill>
          <a:blip r:embed="rId2" cstate="print"/>
          <a:srcRect l="5570" t="15278" r="18300"/>
          <a:stretch>
            <a:fillRect/>
          </a:stretch>
        </p:blipFill>
        <p:spPr bwMode="auto">
          <a:xfrm>
            <a:off x="6000760" y="1571618"/>
            <a:ext cx="2928958" cy="3286148"/>
          </a:xfrm>
          <a:prstGeom prst="rect">
            <a:avLst/>
          </a:prstGeom>
          <a:noFill/>
        </p:spPr>
      </p:pic>
      <p:pic>
        <p:nvPicPr>
          <p:cNvPr id="6" name="Picture 3" descr="L:\IMG_20221115_165625.jpg"/>
          <p:cNvPicPr>
            <a:picLocks noChangeAspect="1" noChangeArrowheads="1"/>
          </p:cNvPicPr>
          <p:nvPr/>
        </p:nvPicPr>
        <p:blipFill>
          <a:blip r:embed="rId3" cstate="print"/>
          <a:srcRect l="3288" t="10526" r="7202" b="5263"/>
          <a:stretch>
            <a:fillRect/>
          </a:stretch>
        </p:blipFill>
        <p:spPr bwMode="auto">
          <a:xfrm rot="10800000">
            <a:off x="3143240" y="2357436"/>
            <a:ext cx="2441714" cy="2214578"/>
          </a:xfrm>
          <a:prstGeom prst="rect">
            <a:avLst/>
          </a:prstGeom>
          <a:noFill/>
        </p:spPr>
      </p:pic>
      <p:pic>
        <p:nvPicPr>
          <p:cNvPr id="6146" name="Picture 2" descr="L:\Паспорт гр.2 за 2022г\ySVJrMsMTFOb-MYBKwnCZzhYk664rqb_gigCbZoa_I8WdE7v2YkYVqSYk06kLllYLFUwg6a7EIzJDlgyV66fLvcE.jpg"/>
          <p:cNvPicPr>
            <a:picLocks noChangeAspect="1" noChangeArrowheads="1"/>
          </p:cNvPicPr>
          <p:nvPr/>
        </p:nvPicPr>
        <p:blipFill>
          <a:blip r:embed="rId4" cstate="print"/>
          <a:srcRect l="14583" t="12500" r="6250" b="1388"/>
          <a:stretch>
            <a:fillRect/>
          </a:stretch>
        </p:blipFill>
        <p:spPr bwMode="auto">
          <a:xfrm rot="10800000">
            <a:off x="285720" y="1857370"/>
            <a:ext cx="2428860" cy="2255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6"/>
            <a:ext cx="4474840" cy="3665947"/>
          </a:xfrm>
        </p:spPr>
        <p:txBody>
          <a:bodyPr/>
          <a:lstStyle/>
          <a:p>
            <a:r>
              <a:rPr lang="ru-RU" sz="1600" dirty="0" smtClean="0"/>
              <a:t>Таким образом, работа по формированию финансовой грамотности у старших дошкольников средствами сюжетно - ролевых игр стала неотъемлемой частью образовательного процесса в нашем дошкольном образовательном учреждении, что значительно повысило уровень финансовой грамотности как у воспитанников, так и по их собственному признанию, у родителей. Необходимо так же помнить, что сегодняшние дети - это будущие участники финансового рынка, вкладчики, заемщики, налогоплательщики. Именно поэтому обучение финансовой грамотности целесообразно начинать в дошкольном возрасте, когда у ребенка формируется внутренняя социальная позиция.</a:t>
            </a:r>
          </a:p>
          <a:p>
            <a:endParaRPr lang="ru-RU" dirty="0"/>
          </a:p>
        </p:txBody>
      </p:sp>
      <p:pic>
        <p:nvPicPr>
          <p:cNvPr id="5" name="Picture 4" descr="L:\СРИ\IMG_20221026_104725.jpg"/>
          <p:cNvPicPr>
            <a:picLocks noChangeAspect="1" noChangeArrowheads="1"/>
          </p:cNvPicPr>
          <p:nvPr/>
        </p:nvPicPr>
        <p:blipFill>
          <a:blip r:embed="rId2" cstate="print"/>
          <a:srcRect l="19697" t="27579" r="15583" b="3472"/>
          <a:stretch>
            <a:fillRect/>
          </a:stretch>
        </p:blipFill>
        <p:spPr bwMode="auto">
          <a:xfrm>
            <a:off x="5076056" y="571486"/>
            <a:ext cx="3639348" cy="42325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оля\Desktop\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39725"/>
            <a:ext cx="6769100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214560"/>
            <a:ext cx="4143404" cy="2500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099" name="TextBox 7"/>
          <p:cNvSpPr txBox="1">
            <a:spLocks noChangeArrowheads="1"/>
          </p:cNvSpPr>
          <p:nvPr/>
        </p:nvSpPr>
        <p:spPr bwMode="auto">
          <a:xfrm>
            <a:off x="395288" y="498475"/>
            <a:ext cx="8425184" cy="170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В современном быстроразвивающемся мире, где происходит усложнение финансовой системы, перед обществом ставятся сложные задачи, для решения которых необходимы экономические знания.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endParaRPr lang="ru-RU" dirty="0" smtClean="0"/>
          </a:p>
          <a:p>
            <a:endParaRPr lang="ru-RU" alt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L:\IMG_20221115_163856.jpg"/>
          <p:cNvPicPr>
            <a:picLocks noChangeAspect="1" noChangeArrowheads="1"/>
          </p:cNvPicPr>
          <p:nvPr/>
        </p:nvPicPr>
        <p:blipFill>
          <a:blip r:embed="rId3" cstate="print"/>
          <a:srcRect l="3125" t="29166" r="9375" b="5555"/>
          <a:stretch>
            <a:fillRect/>
          </a:stretch>
        </p:blipFill>
        <p:spPr bwMode="auto">
          <a:xfrm>
            <a:off x="4572000" y="1785932"/>
            <a:ext cx="4286280" cy="31443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914400" y="123825"/>
            <a:ext cx="8229600" cy="857250"/>
          </a:xfrm>
        </p:spPr>
        <p:txBody>
          <a:bodyPr/>
          <a:lstStyle/>
          <a:p>
            <a:r>
              <a:rPr lang="ru-RU" altLang="ru-RU" sz="2000" dirty="0" smtClean="0"/>
              <a:t> </a:t>
            </a:r>
            <a:br>
              <a:rPr lang="ru-RU" altLang="ru-RU" sz="2000" dirty="0" smtClean="0"/>
            </a:br>
            <a:r>
              <a:rPr lang="ru-RU" altLang="ru-RU" sz="2000" dirty="0" smtClean="0"/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Основными задачами изучения основ финансовой грамотности является:</a:t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 bwMode="auto">
          <a:xfrm>
            <a:off x="2500298" y="771525"/>
            <a:ext cx="6613540" cy="3960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дать дошкольникам первичные финансовые и экономические представления; обогатить словарный запас понятиями: «</a:t>
            </a:r>
            <a:r>
              <a:rPr lang="ru-RU" alt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деньги», «цена», «товар», «услуга», «доход», «расход», «семейный бюджет» 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т.д.;</a:t>
            </a:r>
          </a:p>
          <a:p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разумных экономических потребностей, умению соизмерять потребности с реальными возможностями их удовлетворения; стимулировать мотивацию к бережливости, накоплению, полезным тратам; способствовать формированию основных качеств по умению принятия самостоятельных решений;</a:t>
            </a:r>
          </a:p>
          <a:p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сформировать умение рационально организовывать свою трудовую деятельность;</a:t>
            </a:r>
          </a:p>
          <a:p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нравственно-экономических качеств личности: трудолюбия, деловитости, предприимчивости, добросовестности, ответственности и самоконтроля, уверенности в себе, поиска наилучшего выхода из ситуации;</a:t>
            </a:r>
          </a:p>
          <a:p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бережного отношения ко всем видам собственности (личной и общественной), семейному и общественному достоянию, материальным ресурсам;</a:t>
            </a:r>
          </a:p>
          <a:p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побуждение к взаимопомощи и поддержке, желанию делиться и отдавать, в случае острой необходимости прийти на помощь ближнему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alt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altLang="ru-RU" sz="2000" dirty="0" smtClean="0"/>
          </a:p>
        </p:txBody>
      </p:sp>
      <p:pic>
        <p:nvPicPr>
          <p:cNvPr id="5" name="Picture 2" descr="L:\IMG_20221115_165310.jpg"/>
          <p:cNvPicPr>
            <a:picLocks noChangeAspect="1" noChangeArrowheads="1"/>
          </p:cNvPicPr>
          <p:nvPr/>
        </p:nvPicPr>
        <p:blipFill>
          <a:blip r:embed="rId2" cstate="print"/>
          <a:srcRect l="25926" t="11111" r="9259" b="9722"/>
          <a:stretch>
            <a:fillRect/>
          </a:stretch>
        </p:blipFill>
        <p:spPr bwMode="auto">
          <a:xfrm>
            <a:off x="0" y="857238"/>
            <a:ext cx="2857488" cy="42862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692275" y="396875"/>
            <a:ext cx="7173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– дети должны понять, что…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250825" y="858838"/>
            <a:ext cx="8713788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Деньги не появляются сами собой, а зарабатываются.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Сначала зарабатываем – потом тратим: соответственно, чем больше зарабатываешь и разумнее тратишь, тем больше можешь купить.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Стоимость товара зависит от его качества, нужности и от того, насколько сложно его произвести 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Деньги любят счет (дети должны уметь считать деньги, например, сдачу в магазине, деньги, которые они могут потратить в магазине).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Финансы нужно планировать (приучаем вести учет доходов и расходов в краткосрочном периоде).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Твои деньги бывают объектом чужого интереса (дети должны знать элементарные правила финансовой безопасности).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Не все продается и покупается (дети должны понимать, что главные ценности – жизнь, отношения, радость близких людей – за деньги не купишь).</a:t>
            </a:r>
          </a:p>
          <a:p>
            <a:pPr marL="365125" indent="-282575"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Финансы – это интересно и увлекательно.</a:t>
            </a: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 bwMode="auto">
          <a:xfrm>
            <a:off x="357188" y="714362"/>
            <a:ext cx="8286778" cy="1643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Организовывая свою работу, по формированию у детей старшего дошкольного возраста азов финансовой грамотности, мы делаем основной акцент на познавательно – исследовательскую деятельность, закрепляя полученные знания в сюжетно - ролевых играх. С помощью тематических занятий мы знакомим детей с основными экономическими понятиями: «Деньги», «Товар», «Бюджет семьи», «Профессии» и т.д.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2290092"/>
            <a:ext cx="5824538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14"/>
            <a:ext cx="8229600" cy="3594509"/>
          </a:xfrm>
        </p:spPr>
        <p:txBody>
          <a:bodyPr/>
          <a:lstStyle/>
          <a:p>
            <a:r>
              <a:rPr lang="ru-RU" sz="1600" dirty="0" smtClean="0"/>
              <a:t>В сюжетно – ролевой игре успешно развиваются личность ребенка, его интеллект, воля, воображение и общительность. Но самое главное, эта деятельность способствует самореализации, самовыражению, инициативности.</a:t>
            </a:r>
          </a:p>
          <a:p>
            <a:r>
              <a:rPr lang="ru-RU" sz="1600" dirty="0" smtClean="0"/>
              <a:t>Для того чтобы вызвать у детей интерес к сюжетно-ролевой игре «Супермаркет» мы провели предварительную работу, познакомили с профессиями: «Администратор торгового зала», «Администратор банка». Совместно с родителями изготовили необходимую игровую атрибутику.</a:t>
            </a:r>
          </a:p>
          <a:p>
            <a:r>
              <a:rPr lang="ru-RU" sz="1600" dirty="0" smtClean="0"/>
              <a:t>Сюжетно – ролевая игра «Супермаркет» имеет большое значение в социальной адаптации ребенка, реализации его коммуникативных возможностей в будущем. Проигрывая различные ситуации в магазине, дети учатся идти на компромисс, избегать конфликтных ситуаций, поддерживать дружелюбную атмосферу.</a:t>
            </a:r>
          </a:p>
          <a:p>
            <a:r>
              <a:rPr lang="ru-RU" sz="1600" dirty="0" smtClean="0"/>
              <a:t>Сюжетно-ролевая игра носит важный обучающий характер, позволяя детям понимать ценность денег и взаимосвязь их с приобретением товаров, учиться оплачивать свои покупки.</a:t>
            </a:r>
          </a:p>
          <a:p>
            <a:endParaRPr lang="ru-RU" sz="1600" dirty="0"/>
          </a:p>
        </p:txBody>
      </p:sp>
    </p:spTree>
  </p:cSld>
  <p:clrMapOvr>
    <a:masterClrMapping/>
  </p:clrMapOvr>
  <p:transition spd="med">
    <p:checke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:\Паспорт гр.2 за 2022г\СРИ Магазин\TGma5Id5oqnEBE9iKI5B71B8Kl-fPtllEpRiWiqlsmhnW8u2nwmoTBNLfX7mYW-Dci1RfzLxF5jUbxUJrdz4Lhi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8000"/>
          <a:stretch>
            <a:fillRect/>
          </a:stretch>
        </p:blipFill>
        <p:spPr bwMode="auto">
          <a:xfrm>
            <a:off x="6500826" y="2214560"/>
            <a:ext cx="2571768" cy="2714644"/>
          </a:xfrm>
          <a:prstGeom prst="rect">
            <a:avLst/>
          </a:prstGeom>
          <a:noFill/>
        </p:spPr>
      </p:pic>
      <p:pic>
        <p:nvPicPr>
          <p:cNvPr id="8195" name="Picture 3" descr="L:\Паспорт гр.2 за 2022г\СРИ Магазин\B5jQduMEbLRK4vD10UVBRs6wBL-chXYLa5WkzkAPPx52dAUk6CJ6G-JkwRsOwr3zuUtgzzO7ILDHzKtI0Iqktd-2.jpg"/>
          <p:cNvPicPr>
            <a:picLocks noChangeAspect="1" noChangeArrowheads="1"/>
          </p:cNvPicPr>
          <p:nvPr/>
        </p:nvPicPr>
        <p:blipFill>
          <a:blip r:embed="rId3" cstate="print"/>
          <a:srcRect l="10548" t="25000" r="4708" b="9722"/>
          <a:stretch>
            <a:fillRect/>
          </a:stretch>
        </p:blipFill>
        <p:spPr bwMode="auto">
          <a:xfrm>
            <a:off x="2786050" y="285734"/>
            <a:ext cx="3857652" cy="2857520"/>
          </a:xfrm>
          <a:prstGeom prst="rect">
            <a:avLst/>
          </a:prstGeom>
          <a:noFill/>
        </p:spPr>
      </p:pic>
      <p:pic>
        <p:nvPicPr>
          <p:cNvPr id="8196" name="Picture 4" descr="L:\Паспорт гр.2 за 2022г\СРИ Магазин\5jcBZVZtJMTQqY8fcM-ALNxACJP0b5ZzDL7nVEr9FINlIvMJTSIcp1nvNseXGrgrWb1tkaC5_ZbbxrsMxazmr5p9.jpg"/>
          <p:cNvPicPr>
            <a:picLocks noChangeAspect="1" noChangeArrowheads="1"/>
          </p:cNvPicPr>
          <p:nvPr/>
        </p:nvPicPr>
        <p:blipFill>
          <a:blip r:embed="rId4" cstate="print"/>
          <a:srcRect t="2777" r="11587"/>
          <a:stretch>
            <a:fillRect/>
          </a:stretch>
        </p:blipFill>
        <p:spPr bwMode="auto">
          <a:xfrm>
            <a:off x="71406" y="2071684"/>
            <a:ext cx="3286148" cy="29289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6"/>
            <a:ext cx="3357586" cy="4000528"/>
          </a:xfrm>
        </p:spPr>
        <p:txBody>
          <a:bodyPr/>
          <a:lstStyle/>
          <a:p>
            <a:r>
              <a:rPr lang="ru-RU" sz="1400" dirty="0" smtClean="0"/>
              <a:t>На наш взгляд, именно через сюжетно – ролевую игру эффективнее происходит понимание процессов в общественной жизни. В игре проявляются и через нее формируются все стороны жизни ребенка. Роли, которые ребенок проигрывает, обогащают его жизненный опыт. При организации сюжетных играх мы ставим детей в условия, в которых они могли бы свободно проявлять свою инициативу, самостоятельность, реализовывать организаторские навыки, стремиться к достижению цели.</a:t>
            </a:r>
          </a:p>
          <a:p>
            <a:r>
              <a:rPr lang="ru-RU" sz="1400" dirty="0" smtClean="0"/>
              <a:t>Добиться желаемого результата в области усвоения ребенком экономических знаний помогает нам совместная работа с семьями воспитанников.</a:t>
            </a:r>
          </a:p>
          <a:p>
            <a:endParaRPr lang="ru-RU" sz="1600" dirty="0"/>
          </a:p>
        </p:txBody>
      </p:sp>
      <p:pic>
        <p:nvPicPr>
          <p:cNvPr id="4098" name="Picture 2" descr="L:\IMG_20221115_164007.jpg"/>
          <p:cNvPicPr>
            <a:picLocks noChangeAspect="1" noChangeArrowheads="1"/>
          </p:cNvPicPr>
          <p:nvPr/>
        </p:nvPicPr>
        <p:blipFill>
          <a:blip r:embed="rId2" cstate="print"/>
          <a:srcRect t="1388" r="1041"/>
          <a:stretch>
            <a:fillRect/>
          </a:stretch>
        </p:blipFill>
        <p:spPr bwMode="auto">
          <a:xfrm>
            <a:off x="3500430" y="500048"/>
            <a:ext cx="5500726" cy="42862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2195513" y="339725"/>
            <a:ext cx="3849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</a:p>
        </p:txBody>
      </p: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3803650" y="3608388"/>
            <a:ext cx="47863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 u="sng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: закрепить знания детей о том, для чего</a:t>
            </a:r>
          </a:p>
          <a:p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нужны деньги, дать новое понятие «</a:t>
            </a:r>
            <a:r>
              <a:rPr lang="ru-RU" altLang="ru-RU" sz="1600" i="1">
                <a:latin typeface="Times New Roman" pitchFamily="18" charset="0"/>
                <a:cs typeface="Times New Roman" pitchFamily="18" charset="0"/>
              </a:rPr>
              <a:t>товар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altLang="ru-RU" sz="1600" i="1">
                <a:latin typeface="Times New Roman" pitchFamily="18" charset="0"/>
                <a:cs typeface="Times New Roman" pitchFamily="18" charset="0"/>
              </a:rPr>
              <a:t>цена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600" i="1">
                <a:latin typeface="Times New Roman" pitchFamily="18" charset="0"/>
                <a:cs typeface="Times New Roman" pitchFamily="18" charset="0"/>
              </a:rPr>
              <a:t>покупка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»; воспитывать культуру взаимоотношений</a:t>
            </a:r>
          </a:p>
          <a:p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между продавцом и покупателем.</a:t>
            </a:r>
          </a:p>
        </p:txBody>
      </p:sp>
      <p:sp>
        <p:nvSpPr>
          <p:cNvPr id="8198" name="TextBox 3"/>
          <p:cNvSpPr txBox="1">
            <a:spLocks noChangeArrowheads="1"/>
          </p:cNvSpPr>
          <p:nvPr/>
        </p:nvSpPr>
        <p:spPr bwMode="auto">
          <a:xfrm>
            <a:off x="12700" y="863600"/>
            <a:ext cx="58054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latin typeface="Times New Roman" pitchFamily="18" charset="0"/>
                <a:cs typeface="Times New Roman" pitchFamily="18" charset="0"/>
              </a:rPr>
              <a:t>В сюжетно-ролевой игре участники учатся действовать в</a:t>
            </a:r>
          </a:p>
          <a:p>
            <a:r>
              <a:rPr lang="ru-RU" altLang="ru-RU">
                <a:latin typeface="Times New Roman" pitchFamily="18" charset="0"/>
                <a:cs typeface="Times New Roman" pitchFamily="18" charset="0"/>
              </a:rPr>
              <a:t> различных профессиональных компетенциях, то есть </a:t>
            </a:r>
          </a:p>
          <a:p>
            <a:r>
              <a:rPr lang="ru-RU" altLang="ru-RU">
                <a:latin typeface="Times New Roman" pitchFamily="18" charset="0"/>
                <a:cs typeface="Times New Roman" pitchFamily="18" charset="0"/>
              </a:rPr>
              <a:t>примеряют роли специалистов.</a:t>
            </a:r>
          </a:p>
        </p:txBody>
      </p:sp>
      <p:pic>
        <p:nvPicPr>
          <p:cNvPr id="8" name="Рисунок 7" descr="флешку земфира 1028.jpg"/>
          <p:cNvPicPr>
            <a:picLocks noChangeAspect="1"/>
          </p:cNvPicPr>
          <p:nvPr/>
        </p:nvPicPr>
        <p:blipFill>
          <a:blip r:embed="rId2"/>
          <a:srcRect l="14000" r="29000"/>
          <a:stretch>
            <a:fillRect/>
          </a:stretch>
        </p:blipFill>
        <p:spPr>
          <a:xfrm rot="5400000">
            <a:off x="6036479" y="821519"/>
            <a:ext cx="3214710" cy="2428892"/>
          </a:xfrm>
          <a:prstGeom prst="rect">
            <a:avLst/>
          </a:prstGeom>
        </p:spPr>
      </p:pic>
      <p:pic>
        <p:nvPicPr>
          <p:cNvPr id="1026" name="Picture 2" descr="L:\СРИ\IMG_20221026_114316.jpg"/>
          <p:cNvPicPr>
            <a:picLocks noChangeAspect="1" noChangeArrowheads="1"/>
          </p:cNvPicPr>
          <p:nvPr/>
        </p:nvPicPr>
        <p:blipFill>
          <a:blip r:embed="rId3" cstate="print"/>
          <a:srcRect l="12600" t="6944" r="11561"/>
          <a:stretch>
            <a:fillRect/>
          </a:stretch>
        </p:blipFill>
        <p:spPr bwMode="auto">
          <a:xfrm>
            <a:off x="3714744" y="1571618"/>
            <a:ext cx="2643206" cy="2143140"/>
          </a:xfrm>
          <a:prstGeom prst="rect">
            <a:avLst/>
          </a:prstGeom>
          <a:noFill/>
        </p:spPr>
      </p:pic>
      <p:pic>
        <p:nvPicPr>
          <p:cNvPr id="1027" name="Picture 3" descr="L:\СРИ\IMG_20221026_114218.jpg"/>
          <p:cNvPicPr>
            <a:picLocks noChangeAspect="1" noChangeArrowheads="1"/>
          </p:cNvPicPr>
          <p:nvPr/>
        </p:nvPicPr>
        <p:blipFill>
          <a:blip r:embed="rId4" cstate="print"/>
          <a:srcRect l="16622" t="8333" r="10655"/>
          <a:stretch>
            <a:fillRect/>
          </a:stretch>
        </p:blipFill>
        <p:spPr bwMode="auto">
          <a:xfrm>
            <a:off x="214282" y="1714494"/>
            <a:ext cx="3429024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3204</TotalTime>
  <Words>983</Words>
  <Application>Microsoft Office PowerPoint</Application>
  <PresentationFormat>Экран (16:9)</PresentationFormat>
  <Paragraphs>58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Презентация PowerPoint</vt:lpstr>
      <vt:lpstr>Презентация PowerPoint</vt:lpstr>
      <vt:lpstr>   Основными задачами изучения основ финансовой грамотности является: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вовлечения родителей и детей в совместную исследовательскую деятельность, в области финансов, наряду с традиционными тематическими папками, родители сделали лэпбук, банкомат, папки в которой была информация об истории возникновения денег, их формах и видах, а также организовали коллекцию монет. </vt:lpstr>
      <vt:lpstr>Презентация PowerPoint</vt:lpstr>
      <vt:lpstr>Презентация PowerPoint</vt:lpstr>
    </vt:vector>
  </TitlesOfParts>
  <Company>МУБиНТ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презентаций</dc:title>
  <dc:creator>Дизайнер</dc:creator>
  <cp:lastModifiedBy>User</cp:lastModifiedBy>
  <cp:revision>318</cp:revision>
  <dcterms:created xsi:type="dcterms:W3CDTF">2004-06-18T10:43:38Z</dcterms:created>
  <dcterms:modified xsi:type="dcterms:W3CDTF">2006-04-18T23:48:18Z</dcterms:modified>
</cp:coreProperties>
</file>